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Heading Now 71-78" charset="1" panose="00000000000000000000"/>
      <p:regular r:id="rId12"/>
    </p:embeddedFont>
    <p:embeddedFont>
      <p:font typeface="TT Firs Neue" charset="1" panose="02000503030000020004"/>
      <p:regular r:id="rId13"/>
    </p:embeddedFont>
    <p:embeddedFont>
      <p:font typeface="TT Firs Neue Bold" charset="1" panose="020008030300000200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924487" y="-1370791"/>
            <a:ext cx="1575211" cy="12646035"/>
            <a:chOff x="0" y="0"/>
            <a:chExt cx="414870" cy="333064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4870" cy="3330643"/>
            </a:xfrm>
            <a:custGeom>
              <a:avLst/>
              <a:gdLst/>
              <a:ahLst/>
              <a:cxnLst/>
              <a:rect r="r" b="b" t="t" l="l"/>
              <a:pathLst>
                <a:path h="3330643" w="414870">
                  <a:moveTo>
                    <a:pt x="0" y="0"/>
                  </a:moveTo>
                  <a:lnTo>
                    <a:pt x="414870" y="0"/>
                  </a:lnTo>
                  <a:lnTo>
                    <a:pt x="414870" y="3330643"/>
                  </a:lnTo>
                  <a:lnTo>
                    <a:pt x="0" y="3330643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14870" cy="3378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283934" y="-1020123"/>
            <a:ext cx="2928553" cy="12869187"/>
            <a:chOff x="0" y="0"/>
            <a:chExt cx="771306" cy="338941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71306" cy="3389416"/>
            </a:xfrm>
            <a:custGeom>
              <a:avLst/>
              <a:gdLst/>
              <a:ahLst/>
              <a:cxnLst/>
              <a:rect r="r" b="b" t="t" l="l"/>
              <a:pathLst>
                <a:path h="3389416" w="771306">
                  <a:moveTo>
                    <a:pt x="0" y="0"/>
                  </a:moveTo>
                  <a:lnTo>
                    <a:pt x="771306" y="0"/>
                  </a:lnTo>
                  <a:lnTo>
                    <a:pt x="771306" y="3389416"/>
                  </a:lnTo>
                  <a:lnTo>
                    <a:pt x="0" y="3389416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771306" cy="3437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0055806" y="1534752"/>
            <a:ext cx="7203494" cy="7203494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14231" y="-32"/>
              <a:ext cx="6378462" cy="6350064"/>
            </a:xfrm>
            <a:custGeom>
              <a:avLst/>
              <a:gdLst/>
              <a:ahLst/>
              <a:cxnLst/>
              <a:rect r="r" b="b" t="t" l="l"/>
              <a:pathLst>
                <a:path h="6350064" w="6378462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E0D6C9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08023" y="420342"/>
              <a:ext cx="5533953" cy="5509315"/>
            </a:xfrm>
            <a:custGeom>
              <a:avLst/>
              <a:gdLst/>
              <a:ahLst/>
              <a:cxnLst/>
              <a:rect r="r" b="b" t="t" l="l"/>
              <a:pathLst>
                <a:path h="5509315" w="5533953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3"/>
              <a:stretch>
                <a:fillRect l="223" t="-41031" r="223" b="-41031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144000" y="5691081"/>
            <a:ext cx="3265545" cy="3265545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24999" r="0" b="-25000"/>
              </a:stretch>
            </a:blipFill>
          </p:spPr>
        </p:sp>
      </p:grpSp>
      <p:sp>
        <p:nvSpPr>
          <p:cNvPr name="AutoShape 14" id="14"/>
          <p:cNvSpPr/>
          <p:nvPr/>
        </p:nvSpPr>
        <p:spPr>
          <a:xfrm>
            <a:off x="1939517" y="6366177"/>
            <a:ext cx="5383419" cy="0"/>
          </a:xfrm>
          <a:prstGeom prst="line">
            <a:avLst/>
          </a:prstGeom>
          <a:ln cap="flat" w="95250">
            <a:solidFill>
              <a:srgbClr val="88756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939517" y="4389283"/>
            <a:ext cx="6764504" cy="192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spc="-374">
                <a:solidFill>
                  <a:srgbClr val="4F494C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Clothing Presentation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39517" y="8350337"/>
            <a:ext cx="4102496" cy="349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31F20"/>
                </a:solidFill>
                <a:latin typeface="TT Firs Neue"/>
                <a:ea typeface="TT Firs Neue"/>
                <a:cs typeface="TT Firs Neue"/>
                <a:sym typeface="TT Firs Neue"/>
              </a:rPr>
              <a:t>@stylesaura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9517" y="1487127"/>
            <a:ext cx="5534205" cy="405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4F494C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Everyday Style Reinvented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39517" y="8909000"/>
            <a:ext cx="2195335" cy="34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31F20"/>
                </a:solidFill>
                <a:latin typeface="TT Firs Neue"/>
                <a:ea typeface="TT Firs Neue"/>
                <a:cs typeface="TT Firs Neue"/>
                <a:sym typeface="TT Firs Neue"/>
              </a:rPr>
              <a:t>P</a:t>
            </a:r>
            <a:r>
              <a:rPr lang="en-US" sz="2000">
                <a:solidFill>
                  <a:srgbClr val="231F20"/>
                </a:solidFill>
                <a:latin typeface="TT Firs Neue"/>
                <a:ea typeface="TT Firs Neue"/>
                <a:cs typeface="TT Firs Neue"/>
                <a:sym typeface="TT Firs Neue"/>
              </a:rPr>
              <a:t>resented By: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807293" y="8909000"/>
            <a:ext cx="2195335" cy="349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231F2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Harsh Shakya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BFBFB">
                <a:alpha val="100000"/>
              </a:srgbClr>
            </a:gs>
            <a:gs pos="100000">
              <a:srgbClr val="D9D9D9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33214" y="-1020123"/>
            <a:ext cx="1320180" cy="12391004"/>
            <a:chOff x="0" y="0"/>
            <a:chExt cx="347702" cy="32634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7702" cy="3263474"/>
            </a:xfrm>
            <a:custGeom>
              <a:avLst/>
              <a:gdLst/>
              <a:ahLst/>
              <a:cxnLst/>
              <a:rect r="r" b="b" t="t" l="l"/>
              <a:pathLst>
                <a:path h="3263474" w="347702">
                  <a:moveTo>
                    <a:pt x="0" y="0"/>
                  </a:moveTo>
                  <a:lnTo>
                    <a:pt x="347702" y="0"/>
                  </a:lnTo>
                  <a:lnTo>
                    <a:pt x="347702" y="3263474"/>
                  </a:lnTo>
                  <a:lnTo>
                    <a:pt x="0" y="3263474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47702" cy="33110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283934" y="-1498306"/>
            <a:ext cx="2928553" cy="13347370"/>
            <a:chOff x="0" y="0"/>
            <a:chExt cx="771306" cy="351535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71306" cy="3515357"/>
            </a:xfrm>
            <a:custGeom>
              <a:avLst/>
              <a:gdLst/>
              <a:ahLst/>
              <a:cxnLst/>
              <a:rect r="r" b="b" t="t" l="l"/>
              <a:pathLst>
                <a:path h="3515357" w="771306">
                  <a:moveTo>
                    <a:pt x="0" y="0"/>
                  </a:moveTo>
                  <a:lnTo>
                    <a:pt x="771306" y="0"/>
                  </a:lnTo>
                  <a:lnTo>
                    <a:pt x="771306" y="3515357"/>
                  </a:lnTo>
                  <a:lnTo>
                    <a:pt x="0" y="3515357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771306" cy="3562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>
            <a:off x="1947310" y="9021982"/>
            <a:ext cx="6775734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1087644" y="286132"/>
            <a:ext cx="15270800" cy="5295117"/>
            <a:chOff x="0" y="0"/>
            <a:chExt cx="2558626" cy="88719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58626" cy="887198"/>
            </a:xfrm>
            <a:custGeom>
              <a:avLst/>
              <a:gdLst/>
              <a:ahLst/>
              <a:cxnLst/>
              <a:rect r="r" b="b" t="t" l="l"/>
              <a:pathLst>
                <a:path h="887198" w="2558626">
                  <a:moveTo>
                    <a:pt x="1103521" y="238261"/>
                  </a:moveTo>
                  <a:lnTo>
                    <a:pt x="1103521" y="106342"/>
                  </a:lnTo>
                  <a:cubicBezTo>
                    <a:pt x="1103521" y="78138"/>
                    <a:pt x="1092317" y="51090"/>
                    <a:pt x="1072374" y="31147"/>
                  </a:cubicBezTo>
                  <a:cubicBezTo>
                    <a:pt x="1052431" y="11204"/>
                    <a:pt x="1025382" y="0"/>
                    <a:pt x="997179" y="0"/>
                  </a:cubicBezTo>
                  <a:lnTo>
                    <a:pt x="106342" y="0"/>
                  </a:lnTo>
                  <a:cubicBezTo>
                    <a:pt x="47611" y="1"/>
                    <a:pt x="1" y="47611"/>
                    <a:pt x="0" y="106342"/>
                  </a:cubicBezTo>
                  <a:lnTo>
                    <a:pt x="0" y="416170"/>
                  </a:lnTo>
                  <a:cubicBezTo>
                    <a:pt x="1" y="474901"/>
                    <a:pt x="47611" y="522512"/>
                    <a:pt x="106342" y="522512"/>
                  </a:cubicBezTo>
                  <a:lnTo>
                    <a:pt x="376585" y="522512"/>
                  </a:lnTo>
                  <a:cubicBezTo>
                    <a:pt x="404789" y="522512"/>
                    <a:pt x="431838" y="533716"/>
                    <a:pt x="451781" y="553659"/>
                  </a:cubicBezTo>
                  <a:cubicBezTo>
                    <a:pt x="471724" y="573602"/>
                    <a:pt x="482928" y="600651"/>
                    <a:pt x="482928" y="628854"/>
                  </a:cubicBezTo>
                  <a:lnTo>
                    <a:pt x="482928" y="780856"/>
                  </a:lnTo>
                  <a:cubicBezTo>
                    <a:pt x="482928" y="839587"/>
                    <a:pt x="530539" y="887197"/>
                    <a:pt x="589270" y="887198"/>
                  </a:cubicBezTo>
                  <a:lnTo>
                    <a:pt x="2452283" y="887198"/>
                  </a:lnTo>
                  <a:cubicBezTo>
                    <a:pt x="2480487" y="887198"/>
                    <a:pt x="2507536" y="875994"/>
                    <a:pt x="2527479" y="856051"/>
                  </a:cubicBezTo>
                  <a:cubicBezTo>
                    <a:pt x="2547422" y="836108"/>
                    <a:pt x="2558626" y="809059"/>
                    <a:pt x="2558626" y="780856"/>
                  </a:cubicBezTo>
                  <a:lnTo>
                    <a:pt x="2558626" y="450945"/>
                  </a:lnTo>
                  <a:cubicBezTo>
                    <a:pt x="2558626" y="422742"/>
                    <a:pt x="2547422" y="395693"/>
                    <a:pt x="2527479" y="375750"/>
                  </a:cubicBezTo>
                  <a:cubicBezTo>
                    <a:pt x="2507536" y="355807"/>
                    <a:pt x="2480487" y="344603"/>
                    <a:pt x="2452283" y="344603"/>
                  </a:cubicBezTo>
                  <a:lnTo>
                    <a:pt x="1209863" y="344603"/>
                  </a:lnTo>
                  <a:cubicBezTo>
                    <a:pt x="1151132" y="344603"/>
                    <a:pt x="1103521" y="296992"/>
                    <a:pt x="1103521" y="238261"/>
                  </a:cubicBezTo>
                  <a:close/>
                </a:path>
              </a:pathLst>
            </a:custGeom>
            <a:blipFill>
              <a:blip r:embed="rId2"/>
              <a:stretch>
                <a:fillRect l="-19775" t="-72146" r="-178" b="-34660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2004269">
            <a:off x="2201607" y="4749699"/>
            <a:ext cx="1319820" cy="1319820"/>
          </a:xfrm>
          <a:custGeom>
            <a:avLst/>
            <a:gdLst/>
            <a:ahLst/>
            <a:cxnLst/>
            <a:rect r="r" b="b" t="t" l="l"/>
            <a:pathLst>
              <a:path h="1319820" w="1319820">
                <a:moveTo>
                  <a:pt x="0" y="0"/>
                </a:moveTo>
                <a:lnTo>
                  <a:pt x="1319820" y="0"/>
                </a:lnTo>
                <a:lnTo>
                  <a:pt x="1319820" y="1319821"/>
                </a:lnTo>
                <a:lnTo>
                  <a:pt x="0" y="1319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947310" y="6914749"/>
            <a:ext cx="7001271" cy="192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spc="-374">
                <a:solidFill>
                  <a:srgbClr val="4F494C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Understanding Everyday Needs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44866" y="7785969"/>
            <a:ext cx="5748568" cy="1406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4F494C"/>
                </a:solidFill>
                <a:latin typeface="TT Firs Neue"/>
                <a:ea typeface="TT Firs Neue"/>
                <a:cs typeface="TT Firs Neue"/>
                <a:sym typeface="TT Firs Neue"/>
              </a:rPr>
              <a:t>Consumers are in search of clothing that not only complements their daily routines but also boosts their confidence and promotes a sense of balance.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44866" y="7221425"/>
            <a:ext cx="3283228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4F494C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Wearer Insights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BFBFB">
                <a:alpha val="100000"/>
              </a:srgbClr>
            </a:gs>
            <a:gs pos="100000">
              <a:srgbClr val="D9D9D9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33214" y="-1020123"/>
            <a:ext cx="1320180" cy="12391004"/>
            <a:chOff x="0" y="0"/>
            <a:chExt cx="347702" cy="32634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7702" cy="3263474"/>
            </a:xfrm>
            <a:custGeom>
              <a:avLst/>
              <a:gdLst/>
              <a:ahLst/>
              <a:cxnLst/>
              <a:rect r="r" b="b" t="t" l="l"/>
              <a:pathLst>
                <a:path h="3263474" w="347702">
                  <a:moveTo>
                    <a:pt x="0" y="0"/>
                  </a:moveTo>
                  <a:lnTo>
                    <a:pt x="347702" y="0"/>
                  </a:lnTo>
                  <a:lnTo>
                    <a:pt x="347702" y="3263474"/>
                  </a:lnTo>
                  <a:lnTo>
                    <a:pt x="0" y="3263474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47702" cy="33110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283934" y="-1498306"/>
            <a:ext cx="2928553" cy="13347370"/>
            <a:chOff x="0" y="0"/>
            <a:chExt cx="771306" cy="351535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71306" cy="3515357"/>
            </a:xfrm>
            <a:custGeom>
              <a:avLst/>
              <a:gdLst/>
              <a:ahLst/>
              <a:cxnLst/>
              <a:rect r="r" b="b" t="t" l="l"/>
              <a:pathLst>
                <a:path h="3515357" w="771306">
                  <a:moveTo>
                    <a:pt x="0" y="0"/>
                  </a:moveTo>
                  <a:lnTo>
                    <a:pt x="771306" y="0"/>
                  </a:lnTo>
                  <a:lnTo>
                    <a:pt x="771306" y="3515357"/>
                  </a:lnTo>
                  <a:lnTo>
                    <a:pt x="0" y="3515357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771306" cy="3562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657833" y="1450054"/>
            <a:ext cx="6658648" cy="192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spc="-374">
                <a:solidFill>
                  <a:srgbClr val="4F494C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Defining a Modern Look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57833" y="3813810"/>
            <a:ext cx="2725395" cy="405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4F494C"/>
                </a:solidFill>
                <a:latin typeface="TT Firs Neue"/>
                <a:ea typeface="TT Firs Neue"/>
                <a:cs typeface="TT Firs Neue"/>
                <a:sym typeface="TT Firs Neue"/>
              </a:rPr>
              <a:t>Elegant Simplicity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160928" y="5067300"/>
            <a:ext cx="5151149" cy="3478489"/>
            <a:chOff x="0" y="0"/>
            <a:chExt cx="1356681" cy="91614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56681" cy="916145"/>
            </a:xfrm>
            <a:custGeom>
              <a:avLst/>
              <a:gdLst/>
              <a:ahLst/>
              <a:cxnLst/>
              <a:rect r="r" b="b" t="t" l="l"/>
              <a:pathLst>
                <a:path h="916145" w="1356681">
                  <a:moveTo>
                    <a:pt x="76650" y="0"/>
                  </a:moveTo>
                  <a:lnTo>
                    <a:pt x="1280031" y="0"/>
                  </a:lnTo>
                  <a:cubicBezTo>
                    <a:pt x="1300360" y="0"/>
                    <a:pt x="1319856" y="8076"/>
                    <a:pt x="1334231" y="22450"/>
                  </a:cubicBezTo>
                  <a:cubicBezTo>
                    <a:pt x="1348605" y="36825"/>
                    <a:pt x="1356681" y="56321"/>
                    <a:pt x="1356681" y="76650"/>
                  </a:cubicBezTo>
                  <a:lnTo>
                    <a:pt x="1356681" y="839495"/>
                  </a:lnTo>
                  <a:cubicBezTo>
                    <a:pt x="1356681" y="881828"/>
                    <a:pt x="1322364" y="916145"/>
                    <a:pt x="1280031" y="916145"/>
                  </a:cubicBezTo>
                  <a:lnTo>
                    <a:pt x="76650" y="916145"/>
                  </a:lnTo>
                  <a:cubicBezTo>
                    <a:pt x="34318" y="916145"/>
                    <a:pt x="0" y="881828"/>
                    <a:pt x="0" y="839495"/>
                  </a:cubicBezTo>
                  <a:lnTo>
                    <a:pt x="0" y="76650"/>
                  </a:lnTo>
                  <a:cubicBezTo>
                    <a:pt x="0" y="34318"/>
                    <a:pt x="34318" y="0"/>
                    <a:pt x="76650" y="0"/>
                  </a:cubicBezTo>
                  <a:close/>
                </a:path>
              </a:pathLst>
            </a:custGeom>
            <a:solidFill>
              <a:srgbClr val="4F494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356681" cy="963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567600" y="5067300"/>
            <a:ext cx="5151149" cy="3478489"/>
            <a:chOff x="0" y="0"/>
            <a:chExt cx="1356681" cy="91614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56681" cy="916145"/>
            </a:xfrm>
            <a:custGeom>
              <a:avLst/>
              <a:gdLst/>
              <a:ahLst/>
              <a:cxnLst/>
              <a:rect r="r" b="b" t="t" l="l"/>
              <a:pathLst>
                <a:path h="916145" w="1356681">
                  <a:moveTo>
                    <a:pt x="76650" y="0"/>
                  </a:moveTo>
                  <a:lnTo>
                    <a:pt x="1280031" y="0"/>
                  </a:lnTo>
                  <a:cubicBezTo>
                    <a:pt x="1300360" y="0"/>
                    <a:pt x="1319856" y="8076"/>
                    <a:pt x="1334231" y="22450"/>
                  </a:cubicBezTo>
                  <a:cubicBezTo>
                    <a:pt x="1348605" y="36825"/>
                    <a:pt x="1356681" y="56321"/>
                    <a:pt x="1356681" y="76650"/>
                  </a:cubicBezTo>
                  <a:lnTo>
                    <a:pt x="1356681" y="839495"/>
                  </a:lnTo>
                  <a:cubicBezTo>
                    <a:pt x="1356681" y="881828"/>
                    <a:pt x="1322364" y="916145"/>
                    <a:pt x="1280031" y="916145"/>
                  </a:cubicBezTo>
                  <a:lnTo>
                    <a:pt x="76650" y="916145"/>
                  </a:lnTo>
                  <a:cubicBezTo>
                    <a:pt x="34318" y="916145"/>
                    <a:pt x="0" y="881828"/>
                    <a:pt x="0" y="839495"/>
                  </a:cubicBezTo>
                  <a:lnTo>
                    <a:pt x="0" y="76650"/>
                  </a:lnTo>
                  <a:cubicBezTo>
                    <a:pt x="0" y="34318"/>
                    <a:pt x="34318" y="0"/>
                    <a:pt x="76650" y="0"/>
                  </a:cubicBezTo>
                  <a:close/>
                </a:path>
              </a:pathLst>
            </a:custGeom>
            <a:solidFill>
              <a:srgbClr val="4F494C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356681" cy="963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975924" y="5067300"/>
            <a:ext cx="5151149" cy="3478489"/>
            <a:chOff x="0" y="0"/>
            <a:chExt cx="1356681" cy="91614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56681" cy="916145"/>
            </a:xfrm>
            <a:custGeom>
              <a:avLst/>
              <a:gdLst/>
              <a:ahLst/>
              <a:cxnLst/>
              <a:rect r="r" b="b" t="t" l="l"/>
              <a:pathLst>
                <a:path h="916145" w="1356681">
                  <a:moveTo>
                    <a:pt x="76650" y="0"/>
                  </a:moveTo>
                  <a:lnTo>
                    <a:pt x="1280031" y="0"/>
                  </a:lnTo>
                  <a:cubicBezTo>
                    <a:pt x="1300360" y="0"/>
                    <a:pt x="1319856" y="8076"/>
                    <a:pt x="1334231" y="22450"/>
                  </a:cubicBezTo>
                  <a:cubicBezTo>
                    <a:pt x="1348605" y="36825"/>
                    <a:pt x="1356681" y="56321"/>
                    <a:pt x="1356681" y="76650"/>
                  </a:cubicBezTo>
                  <a:lnTo>
                    <a:pt x="1356681" y="839495"/>
                  </a:lnTo>
                  <a:cubicBezTo>
                    <a:pt x="1356681" y="881828"/>
                    <a:pt x="1322364" y="916145"/>
                    <a:pt x="1280031" y="916145"/>
                  </a:cubicBezTo>
                  <a:lnTo>
                    <a:pt x="76650" y="916145"/>
                  </a:lnTo>
                  <a:cubicBezTo>
                    <a:pt x="34318" y="916145"/>
                    <a:pt x="0" y="881828"/>
                    <a:pt x="0" y="839495"/>
                  </a:cubicBezTo>
                  <a:lnTo>
                    <a:pt x="0" y="76650"/>
                  </a:lnTo>
                  <a:cubicBezTo>
                    <a:pt x="0" y="34318"/>
                    <a:pt x="34318" y="0"/>
                    <a:pt x="76650" y="0"/>
                  </a:cubicBezTo>
                  <a:close/>
                </a:path>
              </a:pathLst>
            </a:custGeom>
            <a:solidFill>
              <a:srgbClr val="4F494C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1356681" cy="963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657833" y="7015320"/>
            <a:ext cx="4157292" cy="105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Simple silhouettes offer a refined look while demanding minimal effort.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064506" y="7015320"/>
            <a:ext cx="4226917" cy="105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Light fabrics bring subtle intrigue to outfits while maintaining a polished appearance.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472830" y="7015320"/>
            <a:ext cx="4456978" cy="105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A harmonious color palette enables items to seamlessly integrate with current wardrobes.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657833" y="6458470"/>
            <a:ext cx="4062450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Clear Silhouettes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64506" y="6458470"/>
            <a:ext cx="4062450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Subtle Textures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472830" y="6458470"/>
            <a:ext cx="4062450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Neutral Balance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657833" y="5543669"/>
            <a:ext cx="667151" cy="667151"/>
          </a:xfrm>
          <a:custGeom>
            <a:avLst/>
            <a:gdLst/>
            <a:ahLst/>
            <a:cxnLst/>
            <a:rect r="r" b="b" t="t" l="l"/>
            <a:pathLst>
              <a:path h="667151" w="667151">
                <a:moveTo>
                  <a:pt x="0" y="0"/>
                </a:moveTo>
                <a:lnTo>
                  <a:pt x="667152" y="0"/>
                </a:lnTo>
                <a:lnTo>
                  <a:pt x="667152" y="667151"/>
                </a:lnTo>
                <a:lnTo>
                  <a:pt x="0" y="667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064506" y="5543669"/>
            <a:ext cx="667151" cy="667151"/>
          </a:xfrm>
          <a:custGeom>
            <a:avLst/>
            <a:gdLst/>
            <a:ahLst/>
            <a:cxnLst/>
            <a:rect r="r" b="b" t="t" l="l"/>
            <a:pathLst>
              <a:path h="667151" w="667151">
                <a:moveTo>
                  <a:pt x="0" y="0"/>
                </a:moveTo>
                <a:lnTo>
                  <a:pt x="667151" y="0"/>
                </a:lnTo>
                <a:lnTo>
                  <a:pt x="667151" y="667151"/>
                </a:lnTo>
                <a:lnTo>
                  <a:pt x="0" y="667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2472830" y="5543669"/>
            <a:ext cx="667151" cy="667151"/>
          </a:xfrm>
          <a:custGeom>
            <a:avLst/>
            <a:gdLst/>
            <a:ahLst/>
            <a:cxnLst/>
            <a:rect r="r" b="b" t="t" l="l"/>
            <a:pathLst>
              <a:path h="667151" w="667151">
                <a:moveTo>
                  <a:pt x="0" y="0"/>
                </a:moveTo>
                <a:lnTo>
                  <a:pt x="667151" y="0"/>
                </a:lnTo>
                <a:lnTo>
                  <a:pt x="667151" y="667151"/>
                </a:lnTo>
                <a:lnTo>
                  <a:pt x="0" y="667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530963" y="9059863"/>
            <a:ext cx="2852265" cy="349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B0A0A"/>
                </a:solidFill>
                <a:latin typeface="TT Firs Neue"/>
                <a:ea typeface="TT Firs Neue"/>
                <a:cs typeface="TT Firs Neue"/>
                <a:sym typeface="TT Firs Neue"/>
              </a:rPr>
              <a:t>@stylesaura</a:t>
            </a:r>
          </a:p>
        </p:txBody>
      </p:sp>
      <p:sp>
        <p:nvSpPr>
          <p:cNvPr name="AutoShape 29" id="29"/>
          <p:cNvSpPr/>
          <p:nvPr/>
        </p:nvSpPr>
        <p:spPr>
          <a:xfrm>
            <a:off x="1657833" y="3525528"/>
            <a:ext cx="5568782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BFBFB">
                <a:alpha val="100000"/>
              </a:srgbClr>
            </a:gs>
            <a:gs pos="100000">
              <a:srgbClr val="D9D9D9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33214" y="-1020123"/>
            <a:ext cx="1320180" cy="12391004"/>
            <a:chOff x="0" y="0"/>
            <a:chExt cx="347702" cy="32634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7702" cy="3263474"/>
            </a:xfrm>
            <a:custGeom>
              <a:avLst/>
              <a:gdLst/>
              <a:ahLst/>
              <a:cxnLst/>
              <a:rect r="r" b="b" t="t" l="l"/>
              <a:pathLst>
                <a:path h="3263474" w="347702">
                  <a:moveTo>
                    <a:pt x="0" y="0"/>
                  </a:moveTo>
                  <a:lnTo>
                    <a:pt x="347702" y="0"/>
                  </a:lnTo>
                  <a:lnTo>
                    <a:pt x="347702" y="3263474"/>
                  </a:lnTo>
                  <a:lnTo>
                    <a:pt x="0" y="3263474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47702" cy="33110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283934" y="-1498306"/>
            <a:ext cx="2928553" cy="13347370"/>
            <a:chOff x="0" y="0"/>
            <a:chExt cx="771306" cy="351535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71306" cy="3515357"/>
            </a:xfrm>
            <a:custGeom>
              <a:avLst/>
              <a:gdLst/>
              <a:ahLst/>
              <a:cxnLst/>
              <a:rect r="r" b="b" t="t" l="l"/>
              <a:pathLst>
                <a:path h="3515357" w="771306">
                  <a:moveTo>
                    <a:pt x="0" y="0"/>
                  </a:moveTo>
                  <a:lnTo>
                    <a:pt x="771306" y="0"/>
                  </a:lnTo>
                  <a:lnTo>
                    <a:pt x="771306" y="3515357"/>
                  </a:lnTo>
                  <a:lnTo>
                    <a:pt x="0" y="3515357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771306" cy="3562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23174" y="1679530"/>
            <a:ext cx="7101622" cy="4495508"/>
            <a:chOff x="0" y="0"/>
            <a:chExt cx="1057971" cy="66972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57971" cy="669723"/>
            </a:xfrm>
            <a:custGeom>
              <a:avLst/>
              <a:gdLst/>
              <a:ahLst/>
              <a:cxnLst/>
              <a:rect r="r" b="b" t="t" l="l"/>
              <a:pathLst>
                <a:path h="669723" w="1057971">
                  <a:moveTo>
                    <a:pt x="38156" y="0"/>
                  </a:moveTo>
                  <a:lnTo>
                    <a:pt x="1019815" y="0"/>
                  </a:lnTo>
                  <a:cubicBezTo>
                    <a:pt x="1040888" y="0"/>
                    <a:pt x="1057971" y="17083"/>
                    <a:pt x="1057971" y="38156"/>
                  </a:cubicBezTo>
                  <a:lnTo>
                    <a:pt x="1057971" y="631567"/>
                  </a:lnTo>
                  <a:cubicBezTo>
                    <a:pt x="1057971" y="652640"/>
                    <a:pt x="1040888" y="669723"/>
                    <a:pt x="1019815" y="669723"/>
                  </a:cubicBezTo>
                  <a:lnTo>
                    <a:pt x="38156" y="669723"/>
                  </a:lnTo>
                  <a:cubicBezTo>
                    <a:pt x="17083" y="669723"/>
                    <a:pt x="0" y="652640"/>
                    <a:pt x="0" y="631567"/>
                  </a:cubicBezTo>
                  <a:lnTo>
                    <a:pt x="0" y="38156"/>
                  </a:lnTo>
                  <a:cubicBezTo>
                    <a:pt x="0" y="17083"/>
                    <a:pt x="17083" y="0"/>
                    <a:pt x="38156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8985" r="0" b="-28985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355523" y="5178783"/>
            <a:ext cx="5550517" cy="4169374"/>
            <a:chOff x="0" y="0"/>
            <a:chExt cx="859920" cy="64594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59920" cy="645945"/>
            </a:xfrm>
            <a:custGeom>
              <a:avLst/>
              <a:gdLst/>
              <a:ahLst/>
              <a:cxnLst/>
              <a:rect r="r" b="b" t="t" l="l"/>
              <a:pathLst>
                <a:path h="645945" w="859920">
                  <a:moveTo>
                    <a:pt x="48818" y="0"/>
                  </a:moveTo>
                  <a:lnTo>
                    <a:pt x="811102" y="0"/>
                  </a:lnTo>
                  <a:cubicBezTo>
                    <a:pt x="838064" y="0"/>
                    <a:pt x="859920" y="21857"/>
                    <a:pt x="859920" y="48818"/>
                  </a:cubicBezTo>
                  <a:lnTo>
                    <a:pt x="859920" y="597127"/>
                  </a:lnTo>
                  <a:cubicBezTo>
                    <a:pt x="859920" y="610074"/>
                    <a:pt x="854777" y="622491"/>
                    <a:pt x="845622" y="631647"/>
                  </a:cubicBezTo>
                  <a:cubicBezTo>
                    <a:pt x="836467" y="640802"/>
                    <a:pt x="824049" y="645945"/>
                    <a:pt x="811102" y="645945"/>
                  </a:cubicBezTo>
                  <a:lnTo>
                    <a:pt x="48818" y="645945"/>
                  </a:lnTo>
                  <a:cubicBezTo>
                    <a:pt x="35871" y="645945"/>
                    <a:pt x="23454" y="640802"/>
                    <a:pt x="14299" y="631647"/>
                  </a:cubicBezTo>
                  <a:cubicBezTo>
                    <a:pt x="5143" y="622491"/>
                    <a:pt x="0" y="610074"/>
                    <a:pt x="0" y="597127"/>
                  </a:cubicBezTo>
                  <a:lnTo>
                    <a:pt x="0" y="48818"/>
                  </a:lnTo>
                  <a:cubicBezTo>
                    <a:pt x="0" y="35871"/>
                    <a:pt x="5143" y="23454"/>
                    <a:pt x="14299" y="14299"/>
                  </a:cubicBezTo>
                  <a:cubicBezTo>
                    <a:pt x="23454" y="5143"/>
                    <a:pt x="35871" y="0"/>
                    <a:pt x="48818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49844" r="0" b="-49844"/>
              </a:stretch>
            </a:blipFill>
            <a:ln w="95250" cap="rnd">
              <a:gradFill>
                <a:gsLst>
                  <a:gs pos="0">
                    <a:srgbClr val="D7D7D7">
                      <a:alpha val="100000"/>
                    </a:srgbClr>
                  </a:gs>
                  <a:gs pos="100000">
                    <a:srgbClr val="B4B4B4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1544850" y="6800009"/>
            <a:ext cx="4779945" cy="2305793"/>
            <a:chOff x="0" y="0"/>
            <a:chExt cx="1186471" cy="57234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86471" cy="572341"/>
            </a:xfrm>
            <a:custGeom>
              <a:avLst/>
              <a:gdLst/>
              <a:ahLst/>
              <a:cxnLst/>
              <a:rect r="r" b="b" t="t" l="l"/>
              <a:pathLst>
                <a:path h="572341" w="1186471">
                  <a:moveTo>
                    <a:pt x="48590" y="0"/>
                  </a:moveTo>
                  <a:lnTo>
                    <a:pt x="1137881" y="0"/>
                  </a:lnTo>
                  <a:cubicBezTo>
                    <a:pt x="1164717" y="0"/>
                    <a:pt x="1186471" y="21754"/>
                    <a:pt x="1186471" y="48590"/>
                  </a:cubicBezTo>
                  <a:lnTo>
                    <a:pt x="1186471" y="523751"/>
                  </a:lnTo>
                  <a:cubicBezTo>
                    <a:pt x="1186471" y="536638"/>
                    <a:pt x="1181352" y="548997"/>
                    <a:pt x="1172240" y="558109"/>
                  </a:cubicBezTo>
                  <a:cubicBezTo>
                    <a:pt x="1163127" y="567221"/>
                    <a:pt x="1150768" y="572341"/>
                    <a:pt x="1137881" y="572341"/>
                  </a:cubicBezTo>
                  <a:lnTo>
                    <a:pt x="48590" y="572341"/>
                  </a:lnTo>
                  <a:cubicBezTo>
                    <a:pt x="35703" y="572341"/>
                    <a:pt x="23344" y="567221"/>
                    <a:pt x="14232" y="558109"/>
                  </a:cubicBezTo>
                  <a:cubicBezTo>
                    <a:pt x="5119" y="548997"/>
                    <a:pt x="0" y="536638"/>
                    <a:pt x="0" y="523751"/>
                  </a:cubicBezTo>
                  <a:lnTo>
                    <a:pt x="0" y="48590"/>
                  </a:lnTo>
                  <a:cubicBezTo>
                    <a:pt x="0" y="21754"/>
                    <a:pt x="21754" y="0"/>
                    <a:pt x="48590" y="0"/>
                  </a:cubicBezTo>
                  <a:close/>
                </a:path>
              </a:pathLst>
            </a:custGeom>
            <a:solidFill>
              <a:srgbClr val="4F494C"/>
            </a:solidFill>
            <a:ln cap="rnd">
              <a:noFill/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186471" cy="6199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856743" y="5178783"/>
            <a:ext cx="945537" cy="945537"/>
          </a:xfrm>
          <a:custGeom>
            <a:avLst/>
            <a:gdLst/>
            <a:ahLst/>
            <a:cxnLst/>
            <a:rect r="r" b="b" t="t" l="l"/>
            <a:pathLst>
              <a:path h="945537" w="945537">
                <a:moveTo>
                  <a:pt x="0" y="0"/>
                </a:moveTo>
                <a:lnTo>
                  <a:pt x="945536" y="0"/>
                </a:lnTo>
                <a:lnTo>
                  <a:pt x="945536" y="945536"/>
                </a:lnTo>
                <a:lnTo>
                  <a:pt x="0" y="945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>
            <a:off x="1856743" y="4762701"/>
            <a:ext cx="5041895" cy="0"/>
          </a:xfrm>
          <a:prstGeom prst="line">
            <a:avLst/>
          </a:prstGeom>
          <a:ln cap="flat" w="47625">
            <a:solidFill>
              <a:srgbClr val="88756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1856743" y="2668949"/>
            <a:ext cx="5828741" cy="192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spc="-374">
                <a:solidFill>
                  <a:srgbClr val="4F494C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Materials That Matter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891065" y="7064084"/>
            <a:ext cx="4087515" cy="175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Choosing the appropriate materials greatly impacts both comfort and durability, ultimately defining the overall wearing experience.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56743" y="1804562"/>
            <a:ext cx="3709285" cy="405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4F494C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Clothing Presentation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856743" y="8208404"/>
            <a:ext cx="3283228" cy="349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4F494C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@stylesaura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6672808" y="8413289"/>
            <a:ext cx="7403580" cy="2222534"/>
            <a:chOff x="0" y="0"/>
            <a:chExt cx="1949914" cy="58535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949914" cy="585359"/>
            </a:xfrm>
            <a:custGeom>
              <a:avLst/>
              <a:gdLst/>
              <a:ahLst/>
              <a:cxnLst/>
              <a:rect r="r" b="b" t="t" l="l"/>
              <a:pathLst>
                <a:path h="585359" w="1949914">
                  <a:moveTo>
                    <a:pt x="53331" y="0"/>
                  </a:moveTo>
                  <a:lnTo>
                    <a:pt x="1896583" y="0"/>
                  </a:lnTo>
                  <a:cubicBezTo>
                    <a:pt x="1926037" y="0"/>
                    <a:pt x="1949914" y="23877"/>
                    <a:pt x="1949914" y="53331"/>
                  </a:cubicBezTo>
                  <a:lnTo>
                    <a:pt x="1949914" y="532028"/>
                  </a:lnTo>
                  <a:cubicBezTo>
                    <a:pt x="1949914" y="561482"/>
                    <a:pt x="1926037" y="585359"/>
                    <a:pt x="1896583" y="585359"/>
                  </a:cubicBezTo>
                  <a:lnTo>
                    <a:pt x="53331" y="585359"/>
                  </a:lnTo>
                  <a:cubicBezTo>
                    <a:pt x="23877" y="585359"/>
                    <a:pt x="0" y="561482"/>
                    <a:pt x="0" y="532028"/>
                  </a:cubicBezTo>
                  <a:lnTo>
                    <a:pt x="0" y="53331"/>
                  </a:lnTo>
                  <a:cubicBezTo>
                    <a:pt x="0" y="23877"/>
                    <a:pt x="23877" y="0"/>
                    <a:pt x="53331" y="0"/>
                  </a:cubicBezTo>
                  <a:close/>
                </a:path>
              </a:pathLst>
            </a:custGeom>
            <a:solidFill>
              <a:srgbClr val="4F494C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1949914" cy="632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BFBFB">
                <a:alpha val="100000"/>
              </a:srgbClr>
            </a:gs>
            <a:gs pos="100000">
              <a:srgbClr val="D9D9D9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33214" y="-1020123"/>
            <a:ext cx="1320180" cy="12391004"/>
            <a:chOff x="0" y="0"/>
            <a:chExt cx="347702" cy="32634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7702" cy="3263474"/>
            </a:xfrm>
            <a:custGeom>
              <a:avLst/>
              <a:gdLst/>
              <a:ahLst/>
              <a:cxnLst/>
              <a:rect r="r" b="b" t="t" l="l"/>
              <a:pathLst>
                <a:path h="3263474" w="347702">
                  <a:moveTo>
                    <a:pt x="0" y="0"/>
                  </a:moveTo>
                  <a:lnTo>
                    <a:pt x="347702" y="0"/>
                  </a:lnTo>
                  <a:lnTo>
                    <a:pt x="347702" y="3263474"/>
                  </a:lnTo>
                  <a:lnTo>
                    <a:pt x="0" y="3263474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47702" cy="33110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283934" y="-1498306"/>
            <a:ext cx="2928553" cy="13347370"/>
            <a:chOff x="0" y="0"/>
            <a:chExt cx="771306" cy="351535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71306" cy="3515357"/>
            </a:xfrm>
            <a:custGeom>
              <a:avLst/>
              <a:gdLst/>
              <a:ahLst/>
              <a:cxnLst/>
              <a:rect r="r" b="b" t="t" l="l"/>
              <a:pathLst>
                <a:path h="3515357" w="771306">
                  <a:moveTo>
                    <a:pt x="0" y="0"/>
                  </a:moveTo>
                  <a:lnTo>
                    <a:pt x="771306" y="0"/>
                  </a:lnTo>
                  <a:lnTo>
                    <a:pt x="771306" y="3515357"/>
                  </a:lnTo>
                  <a:lnTo>
                    <a:pt x="0" y="3515357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771306" cy="3562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490344" y="1649246"/>
            <a:ext cx="375801" cy="375801"/>
            <a:chOff x="0" y="0"/>
            <a:chExt cx="98976" cy="989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8976" cy="98976"/>
            </a:xfrm>
            <a:custGeom>
              <a:avLst/>
              <a:gdLst/>
              <a:ahLst/>
              <a:cxnLst/>
              <a:rect r="r" b="b" t="t" l="l"/>
              <a:pathLst>
                <a:path h="98976" w="98976">
                  <a:moveTo>
                    <a:pt x="0" y="0"/>
                  </a:moveTo>
                  <a:lnTo>
                    <a:pt x="98976" y="0"/>
                  </a:lnTo>
                  <a:lnTo>
                    <a:pt x="98976" y="98976"/>
                  </a:lnTo>
                  <a:lnTo>
                    <a:pt x="0" y="98976"/>
                  </a:lnTo>
                  <a:close/>
                </a:path>
              </a:pathLst>
            </a:custGeom>
            <a:solidFill>
              <a:srgbClr val="887567"/>
            </a:solidFill>
            <a:ln w="47625" cap="sq">
              <a:gradFill>
                <a:gsLst>
                  <a:gs pos="0">
                    <a:srgbClr val="D7D7D7">
                      <a:alpha val="100000"/>
                    </a:srgbClr>
                  </a:gs>
                  <a:gs pos="100000">
                    <a:srgbClr val="B4B4B4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98976" cy="1466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056645" y="1649246"/>
            <a:ext cx="375801" cy="375801"/>
            <a:chOff x="0" y="0"/>
            <a:chExt cx="98976" cy="9897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8976" cy="98976"/>
            </a:xfrm>
            <a:custGeom>
              <a:avLst/>
              <a:gdLst/>
              <a:ahLst/>
              <a:cxnLst/>
              <a:rect r="r" b="b" t="t" l="l"/>
              <a:pathLst>
                <a:path h="98976" w="98976">
                  <a:moveTo>
                    <a:pt x="0" y="0"/>
                  </a:moveTo>
                  <a:lnTo>
                    <a:pt x="98976" y="0"/>
                  </a:lnTo>
                  <a:lnTo>
                    <a:pt x="98976" y="98976"/>
                  </a:lnTo>
                  <a:lnTo>
                    <a:pt x="0" y="98976"/>
                  </a:lnTo>
                  <a:close/>
                </a:path>
              </a:pathLst>
            </a:custGeom>
            <a:solidFill>
              <a:srgbClr val="E0D6C9"/>
            </a:solidFill>
            <a:ln w="47625" cap="sq">
              <a:gradFill>
                <a:gsLst>
                  <a:gs pos="0">
                    <a:srgbClr val="D7D7D7">
                      <a:alpha val="100000"/>
                    </a:srgbClr>
                  </a:gs>
                  <a:gs pos="100000">
                    <a:srgbClr val="B4B4B4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98976" cy="1466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622946" y="1649246"/>
            <a:ext cx="375801" cy="375801"/>
            <a:chOff x="0" y="0"/>
            <a:chExt cx="98976" cy="9897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8976" cy="98976"/>
            </a:xfrm>
            <a:custGeom>
              <a:avLst/>
              <a:gdLst/>
              <a:ahLst/>
              <a:cxnLst/>
              <a:rect r="r" b="b" t="t" l="l"/>
              <a:pathLst>
                <a:path h="98976" w="98976">
                  <a:moveTo>
                    <a:pt x="0" y="0"/>
                  </a:moveTo>
                  <a:lnTo>
                    <a:pt x="98976" y="0"/>
                  </a:lnTo>
                  <a:lnTo>
                    <a:pt x="98976" y="98976"/>
                  </a:lnTo>
                  <a:lnTo>
                    <a:pt x="0" y="98976"/>
                  </a:lnTo>
                  <a:close/>
                </a:path>
              </a:pathLst>
            </a:custGeom>
            <a:solidFill>
              <a:srgbClr val="F5F5F5"/>
            </a:solidFill>
            <a:ln w="47625" cap="sq">
              <a:gradFill>
                <a:gsLst>
                  <a:gs pos="0">
                    <a:srgbClr val="D7D7D7">
                      <a:alpha val="100000"/>
                    </a:srgbClr>
                  </a:gs>
                  <a:gs pos="100000">
                    <a:srgbClr val="B4B4B4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98976" cy="1466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503132" y="6556767"/>
            <a:ext cx="7403580" cy="2222534"/>
            <a:chOff x="0" y="0"/>
            <a:chExt cx="1949914" cy="58535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49914" cy="585359"/>
            </a:xfrm>
            <a:custGeom>
              <a:avLst/>
              <a:gdLst/>
              <a:ahLst/>
              <a:cxnLst/>
              <a:rect r="r" b="b" t="t" l="l"/>
              <a:pathLst>
                <a:path h="585359" w="1949914">
                  <a:moveTo>
                    <a:pt x="53331" y="0"/>
                  </a:moveTo>
                  <a:lnTo>
                    <a:pt x="1896583" y="0"/>
                  </a:lnTo>
                  <a:cubicBezTo>
                    <a:pt x="1926037" y="0"/>
                    <a:pt x="1949914" y="23877"/>
                    <a:pt x="1949914" y="53331"/>
                  </a:cubicBezTo>
                  <a:lnTo>
                    <a:pt x="1949914" y="532028"/>
                  </a:lnTo>
                  <a:cubicBezTo>
                    <a:pt x="1949914" y="561482"/>
                    <a:pt x="1926037" y="585359"/>
                    <a:pt x="1896583" y="585359"/>
                  </a:cubicBezTo>
                  <a:lnTo>
                    <a:pt x="53331" y="585359"/>
                  </a:lnTo>
                  <a:cubicBezTo>
                    <a:pt x="23877" y="585359"/>
                    <a:pt x="0" y="561482"/>
                    <a:pt x="0" y="532028"/>
                  </a:cubicBezTo>
                  <a:lnTo>
                    <a:pt x="0" y="53331"/>
                  </a:lnTo>
                  <a:cubicBezTo>
                    <a:pt x="0" y="23877"/>
                    <a:pt x="23877" y="0"/>
                    <a:pt x="53331" y="0"/>
                  </a:cubicBezTo>
                  <a:close/>
                </a:path>
              </a:pathLst>
            </a:custGeom>
            <a:solidFill>
              <a:srgbClr val="4F494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1949914" cy="632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503132" y="1504899"/>
            <a:ext cx="7403580" cy="2222534"/>
            <a:chOff x="0" y="0"/>
            <a:chExt cx="1949914" cy="58535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49914" cy="585359"/>
            </a:xfrm>
            <a:custGeom>
              <a:avLst/>
              <a:gdLst/>
              <a:ahLst/>
              <a:cxnLst/>
              <a:rect r="r" b="b" t="t" l="l"/>
              <a:pathLst>
                <a:path h="585359" w="1949914">
                  <a:moveTo>
                    <a:pt x="53331" y="0"/>
                  </a:moveTo>
                  <a:lnTo>
                    <a:pt x="1896583" y="0"/>
                  </a:lnTo>
                  <a:cubicBezTo>
                    <a:pt x="1926037" y="0"/>
                    <a:pt x="1949914" y="23877"/>
                    <a:pt x="1949914" y="53331"/>
                  </a:cubicBezTo>
                  <a:lnTo>
                    <a:pt x="1949914" y="532028"/>
                  </a:lnTo>
                  <a:cubicBezTo>
                    <a:pt x="1949914" y="561482"/>
                    <a:pt x="1926037" y="585359"/>
                    <a:pt x="1896583" y="585359"/>
                  </a:cubicBezTo>
                  <a:lnTo>
                    <a:pt x="53331" y="585359"/>
                  </a:lnTo>
                  <a:cubicBezTo>
                    <a:pt x="23877" y="585359"/>
                    <a:pt x="0" y="561482"/>
                    <a:pt x="0" y="532028"/>
                  </a:cubicBezTo>
                  <a:lnTo>
                    <a:pt x="0" y="53331"/>
                  </a:lnTo>
                  <a:cubicBezTo>
                    <a:pt x="0" y="23877"/>
                    <a:pt x="23877" y="0"/>
                    <a:pt x="53331" y="0"/>
                  </a:cubicBezTo>
                  <a:close/>
                </a:path>
              </a:pathLst>
            </a:custGeom>
            <a:solidFill>
              <a:srgbClr val="4F494C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1949914" cy="632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0130325" y="7184273"/>
            <a:ext cx="967522" cy="967522"/>
          </a:xfrm>
          <a:custGeom>
            <a:avLst/>
            <a:gdLst/>
            <a:ahLst/>
            <a:cxnLst/>
            <a:rect r="r" b="b" t="t" l="l"/>
            <a:pathLst>
              <a:path h="967522" w="967522">
                <a:moveTo>
                  <a:pt x="0" y="0"/>
                </a:moveTo>
                <a:lnTo>
                  <a:pt x="967522" y="0"/>
                </a:lnTo>
                <a:lnTo>
                  <a:pt x="967522" y="967522"/>
                </a:lnTo>
                <a:lnTo>
                  <a:pt x="0" y="967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130325" y="4659739"/>
            <a:ext cx="967522" cy="967522"/>
          </a:xfrm>
          <a:custGeom>
            <a:avLst/>
            <a:gdLst/>
            <a:ahLst/>
            <a:cxnLst/>
            <a:rect r="r" b="b" t="t" l="l"/>
            <a:pathLst>
              <a:path h="967522" w="967522">
                <a:moveTo>
                  <a:pt x="0" y="0"/>
                </a:moveTo>
                <a:lnTo>
                  <a:pt x="967522" y="0"/>
                </a:lnTo>
                <a:lnTo>
                  <a:pt x="967522" y="967522"/>
                </a:lnTo>
                <a:lnTo>
                  <a:pt x="0" y="967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0130325" y="2132405"/>
            <a:ext cx="967522" cy="967522"/>
          </a:xfrm>
          <a:custGeom>
            <a:avLst/>
            <a:gdLst/>
            <a:ahLst/>
            <a:cxnLst/>
            <a:rect r="r" b="b" t="t" l="l"/>
            <a:pathLst>
              <a:path h="967522" w="967522">
                <a:moveTo>
                  <a:pt x="0" y="0"/>
                </a:moveTo>
                <a:lnTo>
                  <a:pt x="967522" y="0"/>
                </a:lnTo>
                <a:lnTo>
                  <a:pt x="967522" y="967522"/>
                </a:lnTo>
                <a:lnTo>
                  <a:pt x="0" y="967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572160" y="4540908"/>
            <a:ext cx="7521398" cy="4238394"/>
            <a:chOff x="0" y="0"/>
            <a:chExt cx="1165261" cy="65663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65261" cy="656638"/>
            </a:xfrm>
            <a:custGeom>
              <a:avLst/>
              <a:gdLst/>
              <a:ahLst/>
              <a:cxnLst/>
              <a:rect r="r" b="b" t="t" l="l"/>
              <a:pathLst>
                <a:path h="656638" w="1165261">
                  <a:moveTo>
                    <a:pt x="23674" y="0"/>
                  </a:moveTo>
                  <a:lnTo>
                    <a:pt x="1141587" y="0"/>
                  </a:lnTo>
                  <a:cubicBezTo>
                    <a:pt x="1154662" y="0"/>
                    <a:pt x="1165261" y="10599"/>
                    <a:pt x="1165261" y="23674"/>
                  </a:cubicBezTo>
                  <a:lnTo>
                    <a:pt x="1165261" y="632964"/>
                  </a:lnTo>
                  <a:cubicBezTo>
                    <a:pt x="1165261" y="639243"/>
                    <a:pt x="1162767" y="645264"/>
                    <a:pt x="1158327" y="649704"/>
                  </a:cubicBezTo>
                  <a:cubicBezTo>
                    <a:pt x="1153888" y="654144"/>
                    <a:pt x="1147866" y="656638"/>
                    <a:pt x="1141587" y="656638"/>
                  </a:cubicBezTo>
                  <a:lnTo>
                    <a:pt x="23674" y="656638"/>
                  </a:lnTo>
                  <a:cubicBezTo>
                    <a:pt x="10599" y="656638"/>
                    <a:pt x="0" y="646039"/>
                    <a:pt x="0" y="632964"/>
                  </a:cubicBezTo>
                  <a:lnTo>
                    <a:pt x="0" y="23674"/>
                  </a:lnTo>
                  <a:cubicBezTo>
                    <a:pt x="0" y="17396"/>
                    <a:pt x="2494" y="11374"/>
                    <a:pt x="6934" y="6934"/>
                  </a:cubicBezTo>
                  <a:cubicBezTo>
                    <a:pt x="11374" y="2494"/>
                    <a:pt x="17396" y="0"/>
                    <a:pt x="23674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68265" r="0" b="-68265"/>
              </a:stretch>
            </a:blipFill>
          </p:spPr>
        </p:sp>
      </p:grpSp>
      <p:sp>
        <p:nvSpPr>
          <p:cNvPr name="AutoShape 28" id="28"/>
          <p:cNvSpPr/>
          <p:nvPr/>
        </p:nvSpPr>
        <p:spPr>
          <a:xfrm>
            <a:off x="1605845" y="3446570"/>
            <a:ext cx="3446021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9" id="29"/>
          <p:cNvSpPr txBox="true"/>
          <p:nvPr/>
        </p:nvSpPr>
        <p:spPr>
          <a:xfrm rot="0">
            <a:off x="11511075" y="7395597"/>
            <a:ext cx="5198441" cy="105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Reinforced elements are designed to endure continuous movement and regular usage.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511075" y="4871063"/>
            <a:ext cx="5099844" cy="105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A71717"/>
                </a:solidFill>
                <a:latin typeface="TT Firs Neue"/>
                <a:ea typeface="TT Firs Neue"/>
                <a:cs typeface="TT Firs Neue"/>
                <a:sym typeface="TT Firs Neue"/>
              </a:rPr>
              <a:t>Details such as easy closures and flexible seams enhance usability by eliminating minor obstacles.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511075" y="2343728"/>
            <a:ext cx="4984813" cy="105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Strategic construction methods enhance comfort while maintaining the exterior appearance.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511075" y="6838747"/>
            <a:ext cx="4062450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Daily Resilience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511075" y="4314213"/>
            <a:ext cx="4062450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A71717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Intuitive Components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511075" y="1786878"/>
            <a:ext cx="4062450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Concealed Assistance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72160" y="1293727"/>
            <a:ext cx="4508609" cy="192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spc="-374">
                <a:solidFill>
                  <a:srgbClr val="4F494C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Functional Designs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572160" y="3626468"/>
            <a:ext cx="3307682" cy="405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4F494C"/>
                </a:solidFill>
                <a:latin typeface="TT Firs Neue"/>
                <a:ea typeface="TT Firs Neue"/>
                <a:cs typeface="TT Firs Neue"/>
                <a:sym typeface="TT Firs Neue"/>
              </a:rPr>
              <a:t>Intelligent Insights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BFBFB">
                <a:alpha val="100000"/>
              </a:srgbClr>
            </a:gs>
            <a:gs pos="100000">
              <a:srgbClr val="D9D9D9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5330495"/>
            <a:chOff x="0" y="0"/>
            <a:chExt cx="2833290" cy="8258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33290" cy="825833"/>
            </a:xfrm>
            <a:custGeom>
              <a:avLst/>
              <a:gdLst/>
              <a:ahLst/>
              <a:cxnLst/>
              <a:rect r="r" b="b" t="t" l="l"/>
              <a:pathLst>
                <a:path h="825833" w="2833290">
                  <a:moveTo>
                    <a:pt x="0" y="0"/>
                  </a:moveTo>
                  <a:lnTo>
                    <a:pt x="2833290" y="0"/>
                  </a:lnTo>
                  <a:lnTo>
                    <a:pt x="2833290" y="825833"/>
                  </a:lnTo>
                  <a:lnTo>
                    <a:pt x="0" y="825833"/>
                  </a:lnTo>
                  <a:close/>
                </a:path>
              </a:pathLst>
            </a:custGeom>
            <a:blipFill>
              <a:blip r:embed="rId2"/>
              <a:stretch>
                <a:fillRect l="0" t="-47512" r="0" b="-36686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733214" y="-1020123"/>
            <a:ext cx="1320180" cy="12391004"/>
            <a:chOff x="0" y="0"/>
            <a:chExt cx="347702" cy="326347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47702" cy="3263474"/>
            </a:xfrm>
            <a:custGeom>
              <a:avLst/>
              <a:gdLst/>
              <a:ahLst/>
              <a:cxnLst/>
              <a:rect r="r" b="b" t="t" l="l"/>
              <a:pathLst>
                <a:path h="3263474" w="347702">
                  <a:moveTo>
                    <a:pt x="0" y="0"/>
                  </a:moveTo>
                  <a:lnTo>
                    <a:pt x="347702" y="0"/>
                  </a:lnTo>
                  <a:lnTo>
                    <a:pt x="347702" y="3263474"/>
                  </a:lnTo>
                  <a:lnTo>
                    <a:pt x="0" y="3263474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47702" cy="33110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283934" y="-1498306"/>
            <a:ext cx="2928553" cy="13347370"/>
            <a:chOff x="0" y="0"/>
            <a:chExt cx="771306" cy="351535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71306" cy="3515357"/>
            </a:xfrm>
            <a:custGeom>
              <a:avLst/>
              <a:gdLst/>
              <a:ahLst/>
              <a:cxnLst/>
              <a:rect r="r" b="b" t="t" l="l"/>
              <a:pathLst>
                <a:path h="3515357" w="771306">
                  <a:moveTo>
                    <a:pt x="0" y="0"/>
                  </a:moveTo>
                  <a:lnTo>
                    <a:pt x="771306" y="0"/>
                  </a:lnTo>
                  <a:lnTo>
                    <a:pt x="771306" y="3515357"/>
                  </a:lnTo>
                  <a:lnTo>
                    <a:pt x="0" y="3515357"/>
                  </a:lnTo>
                  <a:close/>
                </a:path>
              </a:pathLst>
            </a:custGeom>
            <a:solidFill>
              <a:srgbClr val="88756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771306" cy="3562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952134" y="3702881"/>
            <a:ext cx="4904272" cy="5480045"/>
            <a:chOff x="0" y="0"/>
            <a:chExt cx="1291660" cy="144330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91660" cy="1443304"/>
            </a:xfrm>
            <a:custGeom>
              <a:avLst/>
              <a:gdLst/>
              <a:ahLst/>
              <a:cxnLst/>
              <a:rect r="r" b="b" t="t" l="l"/>
              <a:pathLst>
                <a:path h="1443304" w="1291660">
                  <a:moveTo>
                    <a:pt x="0" y="0"/>
                  </a:moveTo>
                  <a:lnTo>
                    <a:pt x="1291660" y="0"/>
                  </a:lnTo>
                  <a:lnTo>
                    <a:pt x="1291660" y="1443304"/>
                  </a:lnTo>
                  <a:lnTo>
                    <a:pt x="0" y="1443304"/>
                  </a:lnTo>
                  <a:close/>
                </a:path>
              </a:pathLst>
            </a:custGeom>
            <a:solidFill>
              <a:srgbClr val="4F494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291660" cy="14909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1504367" y="6476556"/>
            <a:ext cx="501992" cy="501992"/>
          </a:xfrm>
          <a:custGeom>
            <a:avLst/>
            <a:gdLst/>
            <a:ahLst/>
            <a:cxnLst/>
            <a:rect r="r" b="b" t="t" l="l"/>
            <a:pathLst>
              <a:path h="501992" w="501992">
                <a:moveTo>
                  <a:pt x="0" y="0"/>
                </a:moveTo>
                <a:lnTo>
                  <a:pt x="501992" y="0"/>
                </a:lnTo>
                <a:lnTo>
                  <a:pt x="501992" y="501992"/>
                </a:lnTo>
                <a:lnTo>
                  <a:pt x="0" y="501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102548" y="5757928"/>
            <a:ext cx="4361213" cy="405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4F494C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Clothing Presentation</a:t>
            </a:r>
          </a:p>
        </p:txBody>
      </p:sp>
      <p:sp>
        <p:nvSpPr>
          <p:cNvPr name="AutoShape 15" id="15"/>
          <p:cNvSpPr/>
          <p:nvPr/>
        </p:nvSpPr>
        <p:spPr>
          <a:xfrm>
            <a:off x="2102548" y="6366177"/>
            <a:ext cx="3437930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6" id="16"/>
          <p:cNvGrpSpPr/>
          <p:nvPr/>
        </p:nvGrpSpPr>
        <p:grpSpPr>
          <a:xfrm rot="0">
            <a:off x="5825872" y="5796741"/>
            <a:ext cx="375801" cy="375801"/>
            <a:chOff x="0" y="0"/>
            <a:chExt cx="98976" cy="9897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8976" cy="98976"/>
            </a:xfrm>
            <a:custGeom>
              <a:avLst/>
              <a:gdLst/>
              <a:ahLst/>
              <a:cxnLst/>
              <a:rect r="r" b="b" t="t" l="l"/>
              <a:pathLst>
                <a:path h="98976" w="98976">
                  <a:moveTo>
                    <a:pt x="0" y="0"/>
                  </a:moveTo>
                  <a:lnTo>
                    <a:pt x="98976" y="0"/>
                  </a:lnTo>
                  <a:lnTo>
                    <a:pt x="98976" y="98976"/>
                  </a:lnTo>
                  <a:lnTo>
                    <a:pt x="0" y="98976"/>
                  </a:lnTo>
                  <a:close/>
                </a:path>
              </a:pathLst>
            </a:custGeom>
            <a:solidFill>
              <a:srgbClr val="887567"/>
            </a:solidFill>
            <a:ln w="47625" cap="sq">
              <a:gradFill>
                <a:gsLst>
                  <a:gs pos="0">
                    <a:srgbClr val="D7D7D7">
                      <a:alpha val="100000"/>
                    </a:srgbClr>
                  </a:gs>
                  <a:gs pos="100000">
                    <a:srgbClr val="B4B4B4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98976" cy="1466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392174" y="5796741"/>
            <a:ext cx="375801" cy="375801"/>
            <a:chOff x="0" y="0"/>
            <a:chExt cx="98976" cy="9897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8976" cy="98976"/>
            </a:xfrm>
            <a:custGeom>
              <a:avLst/>
              <a:gdLst/>
              <a:ahLst/>
              <a:cxnLst/>
              <a:rect r="r" b="b" t="t" l="l"/>
              <a:pathLst>
                <a:path h="98976" w="98976">
                  <a:moveTo>
                    <a:pt x="0" y="0"/>
                  </a:moveTo>
                  <a:lnTo>
                    <a:pt x="98976" y="0"/>
                  </a:lnTo>
                  <a:lnTo>
                    <a:pt x="98976" y="98976"/>
                  </a:lnTo>
                  <a:lnTo>
                    <a:pt x="0" y="98976"/>
                  </a:lnTo>
                  <a:close/>
                </a:path>
              </a:pathLst>
            </a:custGeom>
            <a:solidFill>
              <a:srgbClr val="E6DBD7"/>
            </a:solidFill>
            <a:ln w="47625" cap="sq">
              <a:gradFill>
                <a:gsLst>
                  <a:gs pos="0">
                    <a:srgbClr val="D7D7D7">
                      <a:alpha val="100000"/>
                    </a:srgbClr>
                  </a:gs>
                  <a:gs pos="100000">
                    <a:srgbClr val="B4B4B4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98976" cy="1466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958475" y="5796741"/>
            <a:ext cx="375801" cy="375801"/>
            <a:chOff x="0" y="0"/>
            <a:chExt cx="98976" cy="9897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8976" cy="98976"/>
            </a:xfrm>
            <a:custGeom>
              <a:avLst/>
              <a:gdLst/>
              <a:ahLst/>
              <a:cxnLst/>
              <a:rect r="r" b="b" t="t" l="l"/>
              <a:pathLst>
                <a:path h="98976" w="98976">
                  <a:moveTo>
                    <a:pt x="0" y="0"/>
                  </a:moveTo>
                  <a:lnTo>
                    <a:pt x="98976" y="0"/>
                  </a:lnTo>
                  <a:lnTo>
                    <a:pt x="98976" y="98976"/>
                  </a:lnTo>
                  <a:lnTo>
                    <a:pt x="0" y="98976"/>
                  </a:lnTo>
                  <a:close/>
                </a:path>
              </a:pathLst>
            </a:custGeom>
            <a:solidFill>
              <a:srgbClr val="F5F5F5"/>
            </a:solidFill>
            <a:ln w="47625" cap="sq">
              <a:gradFill>
                <a:gsLst>
                  <a:gs pos="0">
                    <a:srgbClr val="D7D7D7">
                      <a:alpha val="100000"/>
                    </a:srgbClr>
                  </a:gs>
                  <a:gs pos="100000">
                    <a:srgbClr val="B4B4B4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98976" cy="1466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2677763" y="3872046"/>
            <a:ext cx="1632896" cy="2604510"/>
          </a:xfrm>
          <a:custGeom>
            <a:avLst/>
            <a:gdLst/>
            <a:ahLst/>
            <a:cxnLst/>
            <a:rect r="r" b="b" t="t" l="l"/>
            <a:pathLst>
              <a:path h="2604510" w="1632896">
                <a:moveTo>
                  <a:pt x="0" y="0"/>
                </a:moveTo>
                <a:lnTo>
                  <a:pt x="1632895" y="0"/>
                </a:lnTo>
                <a:lnTo>
                  <a:pt x="1632895" y="2604510"/>
                </a:lnTo>
                <a:lnTo>
                  <a:pt x="0" y="2604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742" t="0" r="-29680" b="-26504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102548" y="6400356"/>
            <a:ext cx="5451471" cy="2782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spc="-374">
                <a:solidFill>
                  <a:srgbClr val="4F494C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Building a Coordinated Wardrobe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504367" y="7131814"/>
            <a:ext cx="3979687" cy="175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Coordinated wardrobes enable individuals to mix and match outfits with ease, minimizing decision-making time and enhancing daily routines.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200826" y="6500857"/>
            <a:ext cx="3283228" cy="40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Style Cohesion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DAHOZZrbyZk</dc:identifier>
  <dcterms:modified xsi:type="dcterms:W3CDTF">2011-08-01T06:04:30Z</dcterms:modified>
  <cp:revision>1</cp:revision>
  <dc:title>Everyday Style Reinvented</dc:title>
</cp:coreProperties>
</file>